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7" r:id="rId2"/>
    <p:sldId id="259" r:id="rId3"/>
    <p:sldId id="268" r:id="rId4"/>
    <p:sldId id="272" r:id="rId5"/>
    <p:sldId id="274" r:id="rId6"/>
    <p:sldId id="275" r:id="rId7"/>
    <p:sldId id="276" r:id="rId8"/>
    <p:sldId id="278" r:id="rId9"/>
    <p:sldId id="279" r:id="rId10"/>
    <p:sldId id="280" r:id="rId11"/>
    <p:sldId id="281" r:id="rId12"/>
    <p:sldId id="283" r:id="rId13"/>
    <p:sldId id="284" r:id="rId14"/>
    <p:sldId id="286" r:id="rId15"/>
    <p:sldId id="287" r:id="rId16"/>
    <p:sldId id="289" r:id="rId17"/>
    <p:sldId id="290" r:id="rId18"/>
    <p:sldId id="291" r:id="rId19"/>
    <p:sldId id="293" r:id="rId20"/>
    <p:sldId id="295" r:id="rId21"/>
    <p:sldId id="296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6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262" r:id="rId40"/>
    <p:sldId id="264" r:id="rId41"/>
    <p:sldId id="267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5031-9676-4EE4-93F9-50FC21C807AA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907C-7F99-4EA4-A98F-D41D613B0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0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4600-6D29-44E5-BDAC-E0B5EF24C34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8FC4-073E-4FBD-837E-EFA5336B2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6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4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7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2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3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4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5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7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5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9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89A-33FB-4B27-85CB-0C99726C874C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0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A60F-C607-44A5-AB0C-D72C4C171CCC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5863-2509-495E-A4D3-2D1EB08AA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52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5771" y="697572"/>
            <a:ext cx="1158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1895" y="4115298"/>
            <a:ext cx="10885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TITLE OF THE </a:t>
            </a:r>
            <a:r>
              <a:rPr lang="en-US" sz="2800" dirty="0" smtClean="0">
                <a:latin typeface="Book Antiqua" panose="02040602050305030304" pitchFamily="18" charset="0"/>
              </a:rPr>
              <a:t>TOPIC : </a:t>
            </a:r>
            <a:r>
              <a:rPr lang="en-IN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Biomechanics of edentulous states</a:t>
            </a:r>
            <a:r>
              <a:rPr lang="en-US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4963886" y="1410147"/>
            <a:ext cx="1857828" cy="216863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04801" y="5963312"/>
            <a:ext cx="116694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Book Antiqua" panose="02040602050305030304" pitchFamily="18" charset="0"/>
              </a:rPr>
              <a:t>DEPARTMENT OF  </a:t>
            </a:r>
            <a:r>
              <a:rPr lang="en-US" altLang="en-US" sz="2800" dirty="0" smtClean="0">
                <a:latin typeface="Book Antiqua" panose="02040602050305030304" pitchFamily="18" charset="0"/>
              </a:rPr>
              <a:t>PROSTHODONTICS </a:t>
            </a:r>
            <a:r>
              <a:rPr lang="en-US" altLang="en-US" sz="2800" dirty="0">
                <a:latin typeface="Book Antiqua" panose="02040602050305030304" pitchFamily="18" charset="0"/>
              </a:rPr>
              <a:t>AND CROWN &amp; BRIDGE </a:t>
            </a:r>
          </a:p>
        </p:txBody>
      </p:sp>
    </p:spTree>
    <p:extLst>
      <p:ext uri="{BB962C8B-B14F-4D97-AF65-F5344CB8AC3E}">
        <p14:creationId xmlns:p14="http://schemas.microsoft.com/office/powerpoint/2010/main" val="13074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55" y="908720"/>
            <a:ext cx="11371006" cy="5049628"/>
          </a:xfrm>
        </p:spPr>
        <p:txBody>
          <a:bodyPr>
            <a:noAutofit/>
          </a:bodyPr>
          <a:lstStyle/>
          <a:p>
            <a:pPr marL="457200" indent="-457200"/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MASTICATORY </a:t>
            </a:r>
            <a:r>
              <a:rPr 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SYSTEM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greatest forces acting on the teeth are normally produced during mastication and deglutition(500/day).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Tooth contacts during swallowing are of longer duration than those occurring during chewing.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These forces increase steadily (depending on the nature of the food), reach a peak and abruptly return to zero.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470" y="589935"/>
            <a:ext cx="8347587" cy="5987846"/>
          </a:xfrm>
        </p:spPr>
        <p:txBody>
          <a:bodyPr>
            <a:noAutofit/>
          </a:bodyPr>
          <a:lstStyle/>
          <a:p>
            <a:pPr marL="457200" indent="-457200"/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MASTICATORY </a:t>
            </a:r>
            <a:r>
              <a:rPr 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direction of the forces is perpendicular to the occlusal plane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forward angulation of most natural teeth leads to the introduction of a horizontal component that tends to tilt the teeth medially as well as buccally or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lingually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Upper incisors may be displaced labially with each biting thrust, and these tooth movements probably cause proximal wear facets to develop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Teeth are in occlusion during the functional movements of chewing and deglutition and during parafunctional too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clenching and grinding</a:t>
            </a:r>
          </a:p>
          <a:p>
            <a:pPr marL="457200" indent="-457200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C:\Users\HP\browsing\images biomechanic\a08fig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5794" y="1460090"/>
            <a:ext cx="3316235" cy="51021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34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478" y="973394"/>
            <a:ext cx="6754762" cy="4734231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 mechanism for complete denture</a:t>
            </a:r>
            <a:endParaRPr lang="en-US" sz="3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Unsuitability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tissues supporting complete dentures for load bearing function should be recognized.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The mucous membrane is forced to serve an identical purpose as the periodontal ligaments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4800549-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76120" y="1124744"/>
            <a:ext cx="4886422" cy="474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0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941" y="678426"/>
            <a:ext cx="11253019" cy="5840361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Mucosal support and  Masticatory loads</a:t>
            </a:r>
            <a:endParaRPr lang="en-US" sz="3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mean denture-bearing area to be 22.96 cm2 in the edentulous maxillae and approximately 12.2cm2 in an edentulous mandible.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They are in dramatic contrast with the 45-cm2 area of periodontal ligament available in each dental arch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Maximal bite forces appear to be five to six times less for complete denture wearers than for persons with natural teeth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44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(20 kg) for the natural teeth and 13 to 16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(6 to 8 kg).</a:t>
            </a:r>
          </a:p>
          <a:p>
            <a:pPr marL="457200" indent="-457200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929" y="707923"/>
            <a:ext cx="10633587" cy="5796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3200" dirty="0">
                <a:solidFill>
                  <a:schemeClr val="accent2"/>
                </a:solidFill>
              </a:rPr>
              <a:t>RESIDUAL RIDGE</a:t>
            </a:r>
            <a:endParaRPr lang="en-US" sz="3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residual ridge consists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of-</a:t>
            </a:r>
          </a:p>
          <a:p>
            <a:pPr marL="0" indent="0"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denture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bearing mucosa </a:t>
            </a: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submucosa</a:t>
            </a: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periosteum</a:t>
            </a:r>
          </a:p>
          <a:p>
            <a:pPr lvl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underlying residual alveolar bone.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4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966" y="663677"/>
            <a:ext cx="7875639" cy="5855109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RESIDUAL RIDGE</a:t>
            </a:r>
          </a:p>
          <a:p>
            <a:endParaRPr lang="en-US" sz="1600" dirty="0" smtClean="0"/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edentulous arch the alveoli that contained roots of the teeth fill in with new bone.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alveolar process becomes residual ridge which is the foundation for the dentures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variety of changes occur in the residual bone after extraction and use of complete dentures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Function can modify the internal structure of human bone.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Pressure can cause its resorption.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Tension can cause bone deposition in some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situations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P\educative pics\resorption_af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27806" y="3921026"/>
            <a:ext cx="3347044" cy="2730495"/>
          </a:xfrm>
          <a:prstGeom prst="rect">
            <a:avLst/>
          </a:prstGeom>
          <a:noFill/>
        </p:spPr>
      </p:pic>
      <p:pic>
        <p:nvPicPr>
          <p:cNvPr id="1027" name="Picture 3" descr="C:\Users\HP\educative pics\before resorp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0322" y="1148468"/>
            <a:ext cx="3010917" cy="23291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74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7"/>
            <a:ext cx="11341510" cy="5700292"/>
          </a:xfrm>
        </p:spPr>
        <p:txBody>
          <a:bodyPr>
            <a:noAutofit/>
          </a:bodyPr>
          <a:lstStyle/>
          <a:p>
            <a:pPr marL="0" indent="0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Great variations in the degree of bone loss –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Anterior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region of the mandible is 4 times more affected than the maxillary ridge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benefits from the presence and support of the palate and from a larger denture bearing area.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mandibular residual ridge widens as the resorption occurs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denture-bearing area (basal seat) becomes progressively smaller as residual ridges resorbs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1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ntur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6972" y="621940"/>
            <a:ext cx="3361854" cy="3537105"/>
          </a:xfrm>
          <a:prstGeom prst="rect">
            <a:avLst/>
          </a:prstGeom>
        </p:spPr>
      </p:pic>
      <p:pic>
        <p:nvPicPr>
          <p:cNvPr id="5" name="Picture 4" descr="dentur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70748" y="1474840"/>
            <a:ext cx="3421191" cy="3539612"/>
          </a:xfrm>
          <a:prstGeom prst="rect">
            <a:avLst/>
          </a:prstGeom>
        </p:spPr>
      </p:pic>
      <p:pic>
        <p:nvPicPr>
          <p:cNvPr id="6" name="Picture 5" descr="dentur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10001" y="2587098"/>
            <a:ext cx="3513521" cy="357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6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752169"/>
            <a:ext cx="11459496" cy="5667682"/>
          </a:xfrm>
        </p:spPr>
        <p:txBody>
          <a:bodyPr>
            <a:noAutofit/>
          </a:bodyPr>
          <a:lstStyle/>
          <a:p>
            <a:pPr marL="457200" indent="-457200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Oral mucosa</a:t>
            </a: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Varies in structure from area to area and demonstrates adaptation to function.</a:t>
            </a:r>
          </a:p>
          <a:p>
            <a:pPr marL="0" indent="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Hard palate which has to withstand the forces developed during the mastication of rough foods, the epithelium is normally keratinized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Floor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mouth is protected from masticatory forces by the tongue, the epithelium is thin and not normally keratinized. 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Oral habits, such as cheek biting, can provoke a normally non-keratinizing epithelium of the cheek to become thickened and keratinized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7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716" y="850232"/>
            <a:ext cx="11694694" cy="572703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Oral mucosa</a:t>
            </a:r>
          </a:p>
          <a:p>
            <a:pPr>
              <a:buFont typeface="Arial" pitchFamily="34" charset="0"/>
              <a:buChar char="•"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Over extension of a denture flange in one patient will produce little discomfort and perhaps a hyperplastic response from the tissue. 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another patient there can be early ulceration and no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repairing.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prosthodontist's point of view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wide range in the consistency of the oral mucous membrane.</a:t>
            </a:r>
          </a:p>
          <a:p>
            <a:pPr marL="0" indent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Alveolar ridges covered with thick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resilient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mucous membrane; others have thin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atrophic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membranes with little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 epithelial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connective tissue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2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33137" y="752172"/>
            <a:ext cx="10321949" cy="78354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200" b="1" dirty="0">
              <a:solidFill>
                <a:schemeClr val="accent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838546"/>
              </p:ext>
            </p:extLst>
          </p:nvPr>
        </p:nvGraphicFramePr>
        <p:xfrm>
          <a:off x="412955" y="2361254"/>
          <a:ext cx="11041108" cy="4107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7192">
                  <a:extLst>
                    <a:ext uri="{9D8B030D-6E8A-4147-A177-3AD203B41FA5}">
                      <a16:colId xmlns:a16="http://schemas.microsoft.com/office/drawing/2014/main" val="946123654"/>
                    </a:ext>
                  </a:extLst>
                </a:gridCol>
                <a:gridCol w="2983832">
                  <a:extLst>
                    <a:ext uri="{9D8B030D-6E8A-4147-A177-3AD203B41FA5}">
                      <a16:colId xmlns:a16="http://schemas.microsoft.com/office/drawing/2014/main" val="2411658997"/>
                    </a:ext>
                  </a:extLst>
                </a:gridCol>
                <a:gridCol w="3080084">
                  <a:extLst>
                    <a:ext uri="{9D8B030D-6E8A-4147-A177-3AD203B41FA5}">
                      <a16:colId xmlns:a16="http://schemas.microsoft.com/office/drawing/2014/main" val="3411213719"/>
                    </a:ext>
                  </a:extLst>
                </a:gridCol>
              </a:tblGrid>
              <a:tr h="57931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Core areas*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Domain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**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 #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424398"/>
                  </a:ext>
                </a:extLst>
              </a:tr>
              <a:tr h="57931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Know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231603"/>
                  </a:ext>
                </a:extLst>
              </a:tr>
              <a:tr h="57931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Biomechanics of natural dentition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Know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900938"/>
                  </a:ext>
                </a:extLst>
              </a:tr>
              <a:tr h="57931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Biomechanics of complete denture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Know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981361"/>
                  </a:ext>
                </a:extLst>
              </a:tr>
              <a:tr h="63143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Conclusion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Know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572506"/>
                  </a:ext>
                </a:extLst>
              </a:tr>
              <a:tr h="57931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Take Home Message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 Know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924706"/>
                  </a:ext>
                </a:extLst>
              </a:tr>
              <a:tr h="57931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References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Affective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Desired to know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9749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20262" y="1642277"/>
            <a:ext cx="104525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47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968" y="914400"/>
            <a:ext cx="11518232" cy="5614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Tongue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Altered size and orientation of the tongue. 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tongue frequently responds to the loss of posterior teeth and alveolar bone by changing size to bring its lateral borders into contact with the buccal mucosa.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intrinsic tongue musculature reorganizes the shape of the tongue to conform to the altered space available.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2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73" y="786065"/>
            <a:ext cx="11726779" cy="5788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</a:t>
            </a:r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en-US" dirty="0"/>
              <a:t/>
            </a:r>
            <a:br>
              <a:rPr lang="en-US" dirty="0"/>
            </a:br>
            <a:r>
              <a:rPr lang="en-US" sz="1400" dirty="0" smtClean="0"/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common is the nodular varicose enlargement of the veins on the ventral surface of the tongue (caviar tongue).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oral mucosa in the advancing age is often thin and easily abraded, and patients complains of dryness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edentulous residual ridge receives vertical, diagonal, and horizontal loads applied by a denture.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Surface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area much smaller than the total area of the periodontal ligaments of all the natural teeth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98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74" y="753979"/>
            <a:ext cx="11614484" cy="13788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changes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Wearing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dentures is invariably accompanied by an undesirable and irreversible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loss.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x3_t_0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5452" y="2454442"/>
            <a:ext cx="9436862" cy="4113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980728"/>
            <a:ext cx="11502189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Two major physical factors involved in denture retention, under the control of a dentist.</a:t>
            </a:r>
            <a:endParaRPr lang="en-IN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1) Maximal extension of the denture base.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2) Maximal intimate contact of the denture base and its basal seat.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8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347" y="980728"/>
            <a:ext cx="7742893" cy="4608512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Arrangement of the  artificial teeth is done to                                                            occupy a "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neutral zone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“ in the edentulous mouth,                                           so the teeth will occupy a space determined by the functional balance of the orofacial and tongue                                     musculature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 Buccinator ,orbicularis oris, intrinsic and extrinsic muscles of tongue )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4" descr="C:\Inetpub\wwwroot\acp\cf-dbm\classification\photos\image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4231" y="960484"/>
            <a:ext cx="3510463" cy="55975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89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7" y="980728"/>
            <a:ext cx="11309684" cy="3888432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effect on retention</a:t>
            </a:r>
            <a:endParaRPr lang="en-US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nervous influences that result may affect salivary secretions that affect retention.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This muscular stabilization of dentures is probably also accompanied by a reduction in the actual physical forces used in retaining their dentures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16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980729"/>
            <a:ext cx="11229473" cy="3699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 primary components of human occlusion -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(1) Neuromuscular system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(2) Dentition &amp; craniofacial structures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1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2105"/>
            <a:ext cx="10515600" cy="88858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Neuromuscular factor</a:t>
            </a:r>
            <a:endParaRPr lang="en-IN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HP\browsing\images biomechanic\neuromuscular-dentistry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4028" y="1717649"/>
            <a:ext cx="6190814" cy="4983606"/>
          </a:xfrm>
        </p:spPr>
      </p:pic>
    </p:spTree>
    <p:extLst>
      <p:ext uri="{BB962C8B-B14F-4D97-AF65-F5344CB8AC3E}">
        <p14:creationId xmlns:p14="http://schemas.microsoft.com/office/powerpoint/2010/main" val="359135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7" y="753979"/>
            <a:ext cx="11582400" cy="5775158"/>
          </a:xfrm>
        </p:spPr>
        <p:txBody>
          <a:bodyPr>
            <a:normAutofit/>
          </a:bodyPr>
          <a:lstStyle/>
          <a:p>
            <a:pPr marL="457200" indent="-457200"/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Neuron : muscle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fibers for masticatory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muscles  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1:900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Electromyography  has demonstrated that mandibular elevator muscle show strong activity during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swallowing</a:t>
            </a: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IN" dirty="0">
                <a:latin typeface="Times New Roman" pitchFamily="18" charset="0"/>
                <a:cs typeface="Times New Roman" pitchFamily="18" charset="0"/>
              </a:rPr>
              <a:t>Neuromuscular dentistry considers the entire system that controls the positioning and function of your jaw: teeth, muscles and joints. </a:t>
            </a:r>
          </a:p>
          <a:p>
            <a:pPr marL="457200" indent="-457200"/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IN" dirty="0">
                <a:latin typeface="Times New Roman" pitchFamily="18" charset="0"/>
                <a:cs typeface="Times New Roman" pitchFamily="18" charset="0"/>
              </a:rPr>
              <a:t>The neuromuscular dentist seeks to establish a harmonious relationship among these factors, resulting in a position that is called neuromuscular occlusion.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566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432" y="657726"/>
            <a:ext cx="10808368" cy="55192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Healthy adult dentition</a:t>
            </a:r>
            <a:endParaRPr lang="en-US" sz="32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Dental adaptation (wearing, drifting, extrusion)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Bone adaptation is reparative  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Learned protective reflexes and functional adaptation.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7420"/>
            <a:ext cx="10515600" cy="58688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Table of Content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3677" y="1650994"/>
            <a:ext cx="848032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Biomechanics of natural dentition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Biomechanics of complete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denture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Take home Message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References </a:t>
            </a:r>
          </a:p>
        </p:txBody>
      </p:sp>
    </p:spTree>
    <p:extLst>
      <p:ext uri="{BB962C8B-B14F-4D97-AF65-F5344CB8AC3E}">
        <p14:creationId xmlns:p14="http://schemas.microsoft.com/office/powerpoint/2010/main" val="225976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7" y="737937"/>
            <a:ext cx="10055351" cy="5133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Edentulous state</a:t>
            </a:r>
          </a:p>
          <a:p>
            <a:pPr marL="457200" indent="-45720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Residual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ridge reduction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Compromised reflex adaptability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Possible increase in parafunctional movements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Increased risk of maladaptive denture wearing experience.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08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770021"/>
            <a:ext cx="11421979" cy="424315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Edentulous state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adult dentition begins to deteriorate then fixed or removable prosthodontic therapy is attempted to maintain a functional occlusal equilibrium.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artificial occlusion serves in an environment characterized by constant change that is mainly regressive.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095" y="770022"/>
            <a:ext cx="11325726" cy="43315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MASTICATION</a:t>
            </a:r>
          </a:p>
          <a:p>
            <a:pPr marL="457200" indent="-457200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 a rhythmic separation and apposition of the jaws.</a:t>
            </a:r>
          </a:p>
          <a:p>
            <a:pPr marL="457200" indent="-4572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Mastication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action of breaking down of food, preparatory to deglutition. 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integrates various components of the masticatory system - teeth and their investing  structures, muscles, temporomandibular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joints, lips, cheeks, palate, tongue,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salivary secretions.</a:t>
            </a:r>
          </a:p>
        </p:txBody>
      </p:sp>
    </p:spTree>
    <p:extLst>
      <p:ext uri="{BB962C8B-B14F-4D97-AF65-F5344CB8AC3E}">
        <p14:creationId xmlns:p14="http://schemas.microsoft.com/office/powerpoint/2010/main" val="420272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389" y="737937"/>
            <a:ext cx="11261558" cy="527785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MASTICATION</a:t>
            </a:r>
          </a:p>
          <a:p>
            <a:pPr marL="0" indent="0">
              <a:buNone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The second premolars and second molars of both jaws and the first molars of upper jaw had shorter life spans than other kinds of teeth.</a:t>
            </a:r>
          </a:p>
          <a:p>
            <a:pPr>
              <a:buFont typeface="Arial" pitchFamily="34" charset="0"/>
              <a:buChar char="•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Gravimetricsieve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analysis, which measures the degree of crushing when a test food is masticated a specific number of times.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Masticatory efficiency in the one molar missing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corresponded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about 40% of the complete dentition.</a:t>
            </a:r>
          </a:p>
          <a:p>
            <a:pPr>
              <a:buFont typeface="Arial" pitchFamily="34" charset="0"/>
              <a:buChar char="•"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799" y="6121754"/>
            <a:ext cx="11486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(Effects of aging on mastication by Masanori Nagao published in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December </a:t>
            </a:r>
            <a:r>
              <a:rPr lang="en-U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1992 edition of  nutrition review )</a:t>
            </a:r>
          </a:p>
        </p:txBody>
      </p:sp>
    </p:spTree>
    <p:extLst>
      <p:ext uri="{BB962C8B-B14F-4D97-AF65-F5344CB8AC3E}">
        <p14:creationId xmlns:p14="http://schemas.microsoft.com/office/powerpoint/2010/main" val="388305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26" y="818147"/>
            <a:ext cx="11550316" cy="5358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Dentures 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and masticatory efficiency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Bridge – 66.5% , RPD – 24.2% , CD – 20.2%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IN" dirty="0">
                <a:latin typeface="Times New Roman" pitchFamily="18" charset="0"/>
                <a:cs typeface="Times New Roman" pitchFamily="18" charset="0"/>
              </a:rPr>
              <a:t>Masticatory efficiency in bridge restorations was recovered to that of a complete dentition in 70% of the subjects</a:t>
            </a:r>
            <a:r>
              <a:rPr lang="en-IN" dirty="0" smtClean="0"/>
              <a:t>.</a:t>
            </a:r>
          </a:p>
          <a:p>
            <a:pPr marL="457200" indent="-457200"/>
            <a:endParaRPr lang="en-IN" dirty="0"/>
          </a:p>
          <a:p>
            <a:pPr marL="457200" indent="-457200"/>
            <a:r>
              <a:rPr lang="en-IN" dirty="0">
                <a:latin typeface="Times New Roman" pitchFamily="18" charset="0"/>
                <a:cs typeface="Times New Roman" pitchFamily="18" charset="0"/>
              </a:rPr>
              <a:t>More masticatory strokes are needed for RPD and CD wearer to crush food adequately.</a:t>
            </a:r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92524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786063"/>
            <a:ext cx="11486147" cy="580724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Dentures </a:t>
            </a: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and masticatory efficiency</a:t>
            </a:r>
          </a:p>
          <a:p>
            <a:pPr marL="0" indent="0">
              <a:lnSpc>
                <a:spcPct val="100000"/>
              </a:lnSpc>
              <a:buNone/>
            </a:pP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Incising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food is most difficult chewing task; crushing food is relatively easy and swallowing is easiest action for complete denture patient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During masticatory movements, the tongue and cheek muscles play an essential role in keeping the food bolus between the occlusal surfaces of the teeth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teeth must be placed within the confines of a functional balance of the musculature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neutral zone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8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011" y="770021"/>
            <a:ext cx="11582400" cy="58714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en-US" sz="3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differences b/w patients having natural teeth and </a:t>
            </a:r>
            <a:endParaRPr lang="en-US" sz="30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having complete dentures</a:t>
            </a:r>
            <a:endParaRPr lang="en-IN" sz="3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Mucosal mechanism of support as opposed to support by periodontium</a:t>
            </a:r>
            <a:endParaRPr lang="en-IN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Movements of denture during mastication</a:t>
            </a:r>
            <a:endParaRPr lang="en-IN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Progressive change in maxillomandibular relation</a:t>
            </a:r>
            <a:endParaRPr lang="en-IN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Different physical stimuli to sensor motor system</a:t>
            </a:r>
            <a:endParaRPr lang="en-IN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65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8147"/>
            <a:ext cx="11486147" cy="5743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Changes in morphological face height</a:t>
            </a:r>
            <a:endParaRPr lang="en-US" dirty="0" smtClean="0">
              <a:solidFill>
                <a:schemeClr val="accent2"/>
              </a:solidFill>
            </a:endParaRP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Morphological face height increases with age in persons possessing an intact or relatively intact dentition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premature reduction in morphological face height occurs with attrition or abrasion of teeth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articular surfaces of the temporo­mandibular joints  are also involved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At these sites growth and remodeling are mediated through the proliferative activity of the articular cartilages.</a:t>
            </a:r>
          </a:p>
          <a:p>
            <a:pPr marL="457200" indent="-457200">
              <a:lnSpc>
                <a:spcPct val="100000"/>
              </a:lnSpc>
            </a:pP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52" y="882315"/>
            <a:ext cx="4299285" cy="47965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reduction of the residual ridges under complete dentures tend to cause reduction in total face height and a resultant mandibular prognathism.</a:t>
            </a:r>
          </a:p>
        </p:txBody>
      </p:sp>
      <p:pic>
        <p:nvPicPr>
          <p:cNvPr id="4" name="Picture 3" descr="pm_impa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8648" y="834189"/>
            <a:ext cx="6546257" cy="546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48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786063"/>
            <a:ext cx="11393714" cy="95565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 </a:t>
            </a:r>
            <a:endParaRPr lang="en-US" sz="3600" b="1" dirty="0">
              <a:solidFill>
                <a:schemeClr val="accent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39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36884" y="2085475"/>
            <a:ext cx="1041132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good understanding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sequeale of tooth loss to edentulous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 helps to plan the good treatment options for the patient.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Prosthetic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treatment for patients require accurate diagnosis for systemic and local factors  (biomechanical)  before attending to the design of the dentures.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92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4180"/>
            <a:ext cx="10515600" cy="870155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IN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7" y="1677375"/>
            <a:ext cx="11312013" cy="476767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Biomechanics is a science that deals with placing a mechanical object (such as a dental prosthesis) in a biological environment so that they both work in harmony with each other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Edentulism is due to various combinations of cultural, financial, and dental disease ,attitudinal determinants, as well as to treatment received in the past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Perceptions of the edentulous state may range from feelings of inconvenience to feelings of severe handicap.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Total  loss of teeth = loss of a  body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part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77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863" y="73409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40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70021" y="2133147"/>
            <a:ext cx="1106905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Prosthodontics treatment for edentulous patients by Carl .O Boucher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Essentials of complete denture by Winkler</a:t>
            </a:r>
          </a:p>
        </p:txBody>
      </p:sp>
    </p:spTree>
    <p:extLst>
      <p:ext uri="{BB962C8B-B14F-4D97-AF65-F5344CB8AC3E}">
        <p14:creationId xmlns:p14="http://schemas.microsoft.com/office/powerpoint/2010/main" val="154612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4760686"/>
            <a:ext cx="10831286" cy="1414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83" y="559085"/>
            <a:ext cx="10412361" cy="78302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FACTORS AFFECTING BIOMECHANICS</a:t>
            </a:r>
            <a:endParaRPr lang="en-IN" sz="3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395" y="1371600"/>
            <a:ext cx="9515094" cy="4791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Mucosa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Alveolar (residual) ridge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changes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Occlusion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Habits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49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677" y="780310"/>
            <a:ext cx="9822426" cy="665032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mechanism for the natural dentition</a:t>
            </a:r>
            <a:endParaRPr lang="en-IN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60439" y="1932038"/>
            <a:ext cx="6399657" cy="449825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The masticatory system is made up of closely related morphological, functional, and behavior components.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The masticatory apparatus is involved in the trituration of the food,with help of teeth and its supporting tissues.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160" y="2004446"/>
            <a:ext cx="3215414" cy="4459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744072" y="1489106"/>
            <a:ext cx="4523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SUPPORTING TISSUES</a:t>
            </a:r>
          </a:p>
        </p:txBody>
      </p:sp>
    </p:spTree>
    <p:extLst>
      <p:ext uri="{BB962C8B-B14F-4D97-AF65-F5344CB8AC3E}">
        <p14:creationId xmlns:p14="http://schemas.microsoft.com/office/powerpoint/2010/main" val="19167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03" y="707923"/>
            <a:ext cx="11282516" cy="597309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PERIODONTIUM</a:t>
            </a:r>
            <a:endParaRPr lang="en-US" b="0" dirty="0" smtClean="0">
              <a:solidFill>
                <a:schemeClr val="accent2"/>
              </a:solidFill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Support is provided by periodontium, an organ composed of soft and hard connective tissues.</a:t>
            </a:r>
          </a:p>
          <a:p>
            <a:pPr marL="0" indent="0"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The periodontium attaches the teeth to bone of the jaws, providing a resilient suspensory apparatus resistant to functional forces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Hard connective tissue - cementum and bone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Soft connective tissue - periodontal ligament and gingiva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Completely edentulous patient is deprived of periodontal ligament support.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465" y="980728"/>
            <a:ext cx="11606980" cy="4032448"/>
          </a:xfrm>
        </p:spPr>
        <p:txBody>
          <a:bodyPr>
            <a:noAutofit/>
          </a:bodyPr>
          <a:lstStyle/>
          <a:p>
            <a:pPr marL="457200" indent="-457200"/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PERIODONTIUM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The approximate area of periodontal ligament is 45 cm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each arch.</a:t>
            </a:r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Acts with the viscoelasticity,sensory mechanism and osteogenesis regulation potential to cope with the diverse directions, magnitudes and different forms of occlusal loading.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61" y="663677"/>
            <a:ext cx="114300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itchFamily="18" charset="0"/>
              </a:rPr>
              <a:t>MASTICATORY SYSTEM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Occlusal forces exerted on the teeth are controlled by the neuromuscular mechanism of masticatory system.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Reflex mechanisms with receptors in the muscles, tendons,joints and periodontal structures regulate Mandibular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movements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greatest forces acting on the teeth are normally produced during mastication and deglutition(500/day).</a:t>
            </a:r>
          </a:p>
          <a:p>
            <a:pPr marL="457200" indent="-457200"/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Tooth contacts during swallowing are of longer duration than those occurring during chewing.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These forces increase steadily (depending on the nature of the food), reach a peak and abruptly return to zero.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2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</TotalTime>
  <Words>1926</Words>
  <Application>Microsoft Office PowerPoint</Application>
  <PresentationFormat>Widescreen</PresentationFormat>
  <Paragraphs>277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PowerPoint Presentation</vt:lpstr>
      <vt:lpstr>Specific learning Objectives </vt:lpstr>
      <vt:lpstr>Table of Content </vt:lpstr>
      <vt:lpstr>INTRODUCTION </vt:lpstr>
      <vt:lpstr>MAIN FACTORS AFFECTING BIOMECHANICS</vt:lpstr>
      <vt:lpstr>Support mechanism for the natural dentition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Neuromuscular factor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 HOME MESSEGE </vt:lpstr>
      <vt:lpstr>REFERENCES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28</cp:revision>
  <dcterms:created xsi:type="dcterms:W3CDTF">2022-05-23T05:15:21Z</dcterms:created>
  <dcterms:modified xsi:type="dcterms:W3CDTF">2023-03-01T18:00:44Z</dcterms:modified>
</cp:coreProperties>
</file>